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maranth" panose="020B0604020202020204" charset="0"/>
      <p:regular r:id="rId16"/>
    </p:embeddedFont>
    <p:embeddedFont>
      <p:font typeface="Amaranth 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EFCO Brookshire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14" y="-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hyperlink" Target="https://www.figma.com/design/Jl9yaCy26iOlnt9jm6F0g8/Untitled?node-id=0-1&amp;t=6TPpQTuQmKtXkF3L-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.sv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sv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29391" y="0"/>
            <a:ext cx="23546781" cy="10287000"/>
            <a:chOff x="0" y="0"/>
            <a:chExt cx="3139570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>
              <a:off x="15697854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397310" cy="8345391"/>
            <a:chOff x="0" y="0"/>
            <a:chExt cx="4318633" cy="2197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8633" cy="2197963"/>
            </a:xfrm>
            <a:custGeom>
              <a:avLst/>
              <a:gdLst/>
              <a:ahLst/>
              <a:cxnLst/>
              <a:rect l="l" t="t" r="r" b="b"/>
              <a:pathLst>
                <a:path w="4318633" h="2197963">
                  <a:moveTo>
                    <a:pt x="24079" y="0"/>
                  </a:moveTo>
                  <a:lnTo>
                    <a:pt x="4294554" y="0"/>
                  </a:lnTo>
                  <a:cubicBezTo>
                    <a:pt x="4307853" y="0"/>
                    <a:pt x="4318633" y="10781"/>
                    <a:pt x="4318633" y="24079"/>
                  </a:cubicBezTo>
                  <a:lnTo>
                    <a:pt x="4318633" y="2173884"/>
                  </a:lnTo>
                  <a:cubicBezTo>
                    <a:pt x="4318633" y="2180270"/>
                    <a:pt x="4316096" y="2186394"/>
                    <a:pt x="4311581" y="2190910"/>
                  </a:cubicBezTo>
                  <a:cubicBezTo>
                    <a:pt x="4307065" y="2195426"/>
                    <a:pt x="4300940" y="2197963"/>
                    <a:pt x="4294554" y="2197963"/>
                  </a:cubicBezTo>
                  <a:lnTo>
                    <a:pt x="24079" y="2197963"/>
                  </a:lnTo>
                  <a:cubicBezTo>
                    <a:pt x="10781" y="2197963"/>
                    <a:pt x="0" y="2187182"/>
                    <a:pt x="0" y="2173884"/>
                  </a:cubicBezTo>
                  <a:lnTo>
                    <a:pt x="0" y="24079"/>
                  </a:lnTo>
                  <a:cubicBezTo>
                    <a:pt x="0" y="10781"/>
                    <a:pt x="10781" y="0"/>
                    <a:pt x="24079" y="0"/>
                  </a:cubicBezTo>
                  <a:close/>
                </a:path>
              </a:pathLst>
            </a:custGeom>
            <a:solidFill>
              <a:srgbClr val="F3F7F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18633" cy="223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53680" y="6741567"/>
            <a:ext cx="5780640" cy="1069786"/>
            <a:chOff x="0" y="0"/>
            <a:chExt cx="1522473" cy="2817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22473" cy="281754"/>
            </a:xfrm>
            <a:custGeom>
              <a:avLst/>
              <a:gdLst/>
              <a:ahLst/>
              <a:cxnLst/>
              <a:rect l="l" t="t" r="r" b="b"/>
              <a:pathLst>
                <a:path w="1522473" h="281754">
                  <a:moveTo>
                    <a:pt x="68303" y="0"/>
                  </a:moveTo>
                  <a:lnTo>
                    <a:pt x="1454169" y="0"/>
                  </a:lnTo>
                  <a:cubicBezTo>
                    <a:pt x="1472285" y="0"/>
                    <a:pt x="1489658" y="7196"/>
                    <a:pt x="1502467" y="20006"/>
                  </a:cubicBezTo>
                  <a:cubicBezTo>
                    <a:pt x="1515277" y="32815"/>
                    <a:pt x="1522473" y="50188"/>
                    <a:pt x="1522473" y="68303"/>
                  </a:cubicBezTo>
                  <a:lnTo>
                    <a:pt x="1522473" y="213451"/>
                  </a:lnTo>
                  <a:cubicBezTo>
                    <a:pt x="1522473" y="231566"/>
                    <a:pt x="1515277" y="248939"/>
                    <a:pt x="1502467" y="261749"/>
                  </a:cubicBezTo>
                  <a:cubicBezTo>
                    <a:pt x="1489658" y="274558"/>
                    <a:pt x="1472285" y="281754"/>
                    <a:pt x="1454169" y="281754"/>
                  </a:cubicBezTo>
                  <a:lnTo>
                    <a:pt x="68303" y="281754"/>
                  </a:lnTo>
                  <a:cubicBezTo>
                    <a:pt x="50188" y="281754"/>
                    <a:pt x="32815" y="274558"/>
                    <a:pt x="20006" y="261749"/>
                  </a:cubicBezTo>
                  <a:cubicBezTo>
                    <a:pt x="7196" y="248939"/>
                    <a:pt x="0" y="231566"/>
                    <a:pt x="0" y="213451"/>
                  </a:cubicBezTo>
                  <a:lnTo>
                    <a:pt x="0" y="68303"/>
                  </a:lnTo>
                  <a:cubicBezTo>
                    <a:pt x="0" y="50188"/>
                    <a:pt x="7196" y="32815"/>
                    <a:pt x="20006" y="20006"/>
                  </a:cubicBezTo>
                  <a:cubicBezTo>
                    <a:pt x="32815" y="7196"/>
                    <a:pt x="50188" y="0"/>
                    <a:pt x="68303" y="0"/>
                  </a:cubicBezTo>
                  <a:close/>
                </a:path>
              </a:pathLst>
            </a:custGeom>
            <a:solidFill>
              <a:srgbClr val="2F447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22473" cy="319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510194" y="-872547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0" y="0"/>
                </a:moveTo>
                <a:lnTo>
                  <a:pt x="6330224" y="0"/>
                </a:lnTo>
                <a:lnTo>
                  <a:pt x="6330224" y="6370036"/>
                </a:lnTo>
                <a:lnTo>
                  <a:pt x="0" y="637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522252" y="2445668"/>
            <a:ext cx="13243496" cy="2755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49"/>
              </a:lnSpc>
            </a:pPr>
            <a:r>
              <a:rPr lang="en-US" sz="10436">
                <a:solidFill>
                  <a:srgbClr val="142761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Final Project Design user interface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12405370" y="-376919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6330224" y="0"/>
                </a:moveTo>
                <a:lnTo>
                  <a:pt x="0" y="0"/>
                </a:lnTo>
                <a:lnTo>
                  <a:pt x="0" y="6370037"/>
                </a:lnTo>
                <a:lnTo>
                  <a:pt x="6330224" y="6370037"/>
                </a:lnTo>
                <a:lnTo>
                  <a:pt x="63302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604879" y="6492228"/>
            <a:ext cx="6683121" cy="8229600"/>
          </a:xfrm>
          <a:custGeom>
            <a:avLst/>
            <a:gdLst/>
            <a:ahLst/>
            <a:cxnLst/>
            <a:rect l="l" t="t" r="r" b="b"/>
            <a:pathLst>
              <a:path w="6683121" h="8229600">
                <a:moveTo>
                  <a:pt x="0" y="0"/>
                </a:moveTo>
                <a:lnTo>
                  <a:pt x="6683121" y="0"/>
                </a:lnTo>
                <a:lnTo>
                  <a:pt x="66831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-16128" y="6492228"/>
            <a:ext cx="5836158" cy="8229600"/>
          </a:xfrm>
          <a:custGeom>
            <a:avLst/>
            <a:gdLst/>
            <a:ahLst/>
            <a:cxnLst/>
            <a:rect l="l" t="t" r="r" b="b"/>
            <a:pathLst>
              <a:path w="5836158" h="8229600">
                <a:moveTo>
                  <a:pt x="5836158" y="0"/>
                </a:moveTo>
                <a:lnTo>
                  <a:pt x="0" y="0"/>
                </a:lnTo>
                <a:lnTo>
                  <a:pt x="0" y="8229600"/>
                </a:lnTo>
                <a:lnTo>
                  <a:pt x="5836158" y="8229600"/>
                </a:lnTo>
                <a:lnTo>
                  <a:pt x="5836158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717518" y="5236504"/>
            <a:ext cx="12852964" cy="52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Prototype </a:t>
            </a:r>
            <a:r>
              <a:rPr lang="en-US" sz="3099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Aplikasi</a:t>
            </a:r>
            <a:r>
              <a:rPr lang="en-US" sz="3099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3099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Penjualan</a:t>
            </a:r>
            <a:r>
              <a:rPr lang="en-US" sz="3099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Online “MISE NOFA”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94439" y="6962229"/>
            <a:ext cx="4499121" cy="570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FFFFFF"/>
                </a:solidFill>
                <a:latin typeface="Amaranth"/>
                <a:ea typeface="Amaranth"/>
                <a:cs typeface="Amaranth"/>
                <a:sym typeface="Amaranth"/>
              </a:rPr>
              <a:t>Kelompok Toedjoeh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29391" y="0"/>
            <a:ext cx="23546781" cy="10287000"/>
            <a:chOff x="0" y="0"/>
            <a:chExt cx="3139570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697854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397310" cy="8345391"/>
            <a:chOff x="0" y="0"/>
            <a:chExt cx="4318633" cy="2197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8633" cy="2197963"/>
            </a:xfrm>
            <a:custGeom>
              <a:avLst/>
              <a:gdLst/>
              <a:ahLst/>
              <a:cxnLst/>
              <a:rect l="l" t="t" r="r" b="b"/>
              <a:pathLst>
                <a:path w="4318633" h="2197963">
                  <a:moveTo>
                    <a:pt x="24079" y="0"/>
                  </a:moveTo>
                  <a:lnTo>
                    <a:pt x="4294554" y="0"/>
                  </a:lnTo>
                  <a:cubicBezTo>
                    <a:pt x="4307853" y="0"/>
                    <a:pt x="4318633" y="10781"/>
                    <a:pt x="4318633" y="24079"/>
                  </a:cubicBezTo>
                  <a:lnTo>
                    <a:pt x="4318633" y="2173884"/>
                  </a:lnTo>
                  <a:cubicBezTo>
                    <a:pt x="4318633" y="2180270"/>
                    <a:pt x="4316096" y="2186394"/>
                    <a:pt x="4311581" y="2190910"/>
                  </a:cubicBezTo>
                  <a:cubicBezTo>
                    <a:pt x="4307065" y="2195426"/>
                    <a:pt x="4300940" y="2197963"/>
                    <a:pt x="4294554" y="2197963"/>
                  </a:cubicBezTo>
                  <a:lnTo>
                    <a:pt x="24079" y="2197963"/>
                  </a:lnTo>
                  <a:cubicBezTo>
                    <a:pt x="10781" y="2197963"/>
                    <a:pt x="0" y="2187182"/>
                    <a:pt x="0" y="2173884"/>
                  </a:cubicBezTo>
                  <a:lnTo>
                    <a:pt x="0" y="24079"/>
                  </a:lnTo>
                  <a:cubicBezTo>
                    <a:pt x="0" y="10781"/>
                    <a:pt x="10781" y="0"/>
                    <a:pt x="24079" y="0"/>
                  </a:cubicBezTo>
                  <a:close/>
                </a:path>
              </a:pathLst>
            </a:custGeom>
            <a:solidFill>
              <a:srgbClr val="F3F7F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18633" cy="223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510194" y="-872547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0" y="0"/>
                </a:moveTo>
                <a:lnTo>
                  <a:pt x="6330224" y="0"/>
                </a:lnTo>
                <a:lnTo>
                  <a:pt x="6330224" y="6370036"/>
                </a:lnTo>
                <a:lnTo>
                  <a:pt x="0" y="637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2405370" y="-376919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6330224" y="0"/>
                </a:moveTo>
                <a:lnTo>
                  <a:pt x="0" y="0"/>
                </a:lnTo>
                <a:lnTo>
                  <a:pt x="0" y="6370037"/>
                </a:lnTo>
                <a:lnTo>
                  <a:pt x="6330224" y="6370037"/>
                </a:lnTo>
                <a:lnTo>
                  <a:pt x="63302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51412" y="2402923"/>
            <a:ext cx="3301216" cy="7180389"/>
          </a:xfrm>
          <a:custGeom>
            <a:avLst/>
            <a:gdLst/>
            <a:ahLst/>
            <a:cxnLst/>
            <a:rect l="l" t="t" r="r" b="b"/>
            <a:pathLst>
              <a:path w="3301216" h="7180389">
                <a:moveTo>
                  <a:pt x="0" y="0"/>
                </a:moveTo>
                <a:lnTo>
                  <a:pt x="3301215" y="0"/>
                </a:lnTo>
                <a:lnTo>
                  <a:pt x="3301215" y="7180389"/>
                </a:lnTo>
                <a:lnTo>
                  <a:pt x="0" y="7180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72" b="-57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642414" y="1158448"/>
            <a:ext cx="5003172" cy="103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9"/>
              </a:lnSpc>
            </a:pPr>
            <a:r>
              <a:rPr lang="en-US" sz="6056">
                <a:solidFill>
                  <a:srgbClr val="142761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Checkout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83522" y="3482824"/>
            <a:ext cx="9238512" cy="250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2389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Checkout adalah proses terakhir dari pembelian di mana pelanggan menyelesaikan transaksi untuk membeli produk atau layanan yang mereka pilih.</a:t>
            </a:r>
          </a:p>
          <a:p>
            <a:pPr algn="l">
              <a:lnSpc>
                <a:spcPts val="3344"/>
              </a:lnSpc>
            </a:pPr>
            <a:endParaRPr lang="en-US" sz="2389">
              <a:solidFill>
                <a:srgbClr val="142761"/>
              </a:solidFill>
              <a:latin typeface="Amaranth"/>
              <a:ea typeface="Amaranth"/>
              <a:cs typeface="Amaranth"/>
              <a:sym typeface="Amaranth"/>
            </a:endParaRPr>
          </a:p>
          <a:p>
            <a:pPr marL="515796" lvl="1" indent="-257898" algn="l">
              <a:lnSpc>
                <a:spcPts val="3344"/>
              </a:lnSpc>
              <a:buFont typeface="Arial"/>
              <a:buChar char="•"/>
            </a:pPr>
            <a:r>
              <a:rPr lang="en-US" sz="2389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Subtotal: Menunjukkan total harga untuk semua barang yang ada di keranjang sebelum pajak dan biaya pengiriman.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83522" y="2741424"/>
            <a:ext cx="2636847" cy="60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9">
                <a:solidFill>
                  <a:srgbClr val="142761"/>
                </a:solidFill>
                <a:latin typeface="Amaranth Bold"/>
                <a:ea typeface="Amaranth Bold"/>
                <a:cs typeface="Amaranth Bold"/>
                <a:sym typeface="Amaranth Bold"/>
              </a:rPr>
              <a:t>Checkout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29391" y="0"/>
            <a:ext cx="23546781" cy="10287000"/>
            <a:chOff x="0" y="0"/>
            <a:chExt cx="3139570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697854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397310" cy="8345391"/>
            <a:chOff x="0" y="0"/>
            <a:chExt cx="4318633" cy="2197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8633" cy="2197963"/>
            </a:xfrm>
            <a:custGeom>
              <a:avLst/>
              <a:gdLst/>
              <a:ahLst/>
              <a:cxnLst/>
              <a:rect l="l" t="t" r="r" b="b"/>
              <a:pathLst>
                <a:path w="4318633" h="2197963">
                  <a:moveTo>
                    <a:pt x="24079" y="0"/>
                  </a:moveTo>
                  <a:lnTo>
                    <a:pt x="4294554" y="0"/>
                  </a:lnTo>
                  <a:cubicBezTo>
                    <a:pt x="4307853" y="0"/>
                    <a:pt x="4318633" y="10781"/>
                    <a:pt x="4318633" y="24079"/>
                  </a:cubicBezTo>
                  <a:lnTo>
                    <a:pt x="4318633" y="2173884"/>
                  </a:lnTo>
                  <a:cubicBezTo>
                    <a:pt x="4318633" y="2180270"/>
                    <a:pt x="4316096" y="2186394"/>
                    <a:pt x="4311581" y="2190910"/>
                  </a:cubicBezTo>
                  <a:cubicBezTo>
                    <a:pt x="4307065" y="2195426"/>
                    <a:pt x="4300940" y="2197963"/>
                    <a:pt x="4294554" y="2197963"/>
                  </a:cubicBezTo>
                  <a:lnTo>
                    <a:pt x="24079" y="2197963"/>
                  </a:lnTo>
                  <a:cubicBezTo>
                    <a:pt x="10781" y="2197963"/>
                    <a:pt x="0" y="2187182"/>
                    <a:pt x="0" y="2173884"/>
                  </a:cubicBezTo>
                  <a:lnTo>
                    <a:pt x="0" y="24079"/>
                  </a:lnTo>
                  <a:cubicBezTo>
                    <a:pt x="0" y="10781"/>
                    <a:pt x="10781" y="0"/>
                    <a:pt x="24079" y="0"/>
                  </a:cubicBezTo>
                  <a:close/>
                </a:path>
              </a:pathLst>
            </a:custGeom>
            <a:solidFill>
              <a:srgbClr val="F3F7F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18633" cy="223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510194" y="-872547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0" y="0"/>
                </a:moveTo>
                <a:lnTo>
                  <a:pt x="6330224" y="0"/>
                </a:lnTo>
                <a:lnTo>
                  <a:pt x="6330224" y="6370036"/>
                </a:lnTo>
                <a:lnTo>
                  <a:pt x="0" y="637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2405370" y="-376919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6330224" y="0"/>
                </a:moveTo>
                <a:lnTo>
                  <a:pt x="0" y="0"/>
                </a:lnTo>
                <a:lnTo>
                  <a:pt x="0" y="6370037"/>
                </a:lnTo>
                <a:lnTo>
                  <a:pt x="6330224" y="6370037"/>
                </a:lnTo>
                <a:lnTo>
                  <a:pt x="63302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51412" y="2402923"/>
            <a:ext cx="3301216" cy="7180389"/>
          </a:xfrm>
          <a:custGeom>
            <a:avLst/>
            <a:gdLst/>
            <a:ahLst/>
            <a:cxnLst/>
            <a:rect l="l" t="t" r="r" b="b"/>
            <a:pathLst>
              <a:path w="3301216" h="7180389">
                <a:moveTo>
                  <a:pt x="0" y="0"/>
                </a:moveTo>
                <a:lnTo>
                  <a:pt x="3301215" y="0"/>
                </a:lnTo>
                <a:lnTo>
                  <a:pt x="3301215" y="7180389"/>
                </a:lnTo>
                <a:lnTo>
                  <a:pt x="0" y="7180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71" b="-37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642414" y="1158448"/>
            <a:ext cx="5003172" cy="103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9"/>
              </a:lnSpc>
            </a:pPr>
            <a:r>
              <a:rPr lang="en-US" sz="6056">
                <a:solidFill>
                  <a:srgbClr val="142761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Wishlist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83522" y="3482824"/>
            <a:ext cx="9238512" cy="208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2389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Wishlist adalah fitur yang memungkinkan pengguna untuk menyimpan produk yang mereka minati tetapi belum ingin atau siap untuk dibeli. Fitur ini membantu pengguna untuk dengan mudah mengakses kembali produk-produk tersebut di masa mendatang tanpa perlu mencarinya lagi.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83522" y="2741424"/>
            <a:ext cx="2636847" cy="60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9">
                <a:solidFill>
                  <a:srgbClr val="142761"/>
                </a:solidFill>
                <a:latin typeface="Amaranth Bold"/>
                <a:ea typeface="Amaranth Bold"/>
                <a:cs typeface="Amaranth Bold"/>
                <a:sym typeface="Amaranth Bold"/>
              </a:rPr>
              <a:t>Wishlist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29391" y="0"/>
            <a:ext cx="23546781" cy="10287000"/>
            <a:chOff x="0" y="0"/>
            <a:chExt cx="3139570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697854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161431"/>
            <a:ext cx="16397310" cy="8345391"/>
            <a:chOff x="0" y="0"/>
            <a:chExt cx="4318633" cy="2197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8633" cy="2197963"/>
            </a:xfrm>
            <a:custGeom>
              <a:avLst/>
              <a:gdLst/>
              <a:ahLst/>
              <a:cxnLst/>
              <a:rect l="l" t="t" r="r" b="b"/>
              <a:pathLst>
                <a:path w="4318633" h="2197963">
                  <a:moveTo>
                    <a:pt x="24079" y="0"/>
                  </a:moveTo>
                  <a:lnTo>
                    <a:pt x="4294554" y="0"/>
                  </a:lnTo>
                  <a:cubicBezTo>
                    <a:pt x="4307853" y="0"/>
                    <a:pt x="4318633" y="10781"/>
                    <a:pt x="4318633" y="24079"/>
                  </a:cubicBezTo>
                  <a:lnTo>
                    <a:pt x="4318633" y="2173884"/>
                  </a:lnTo>
                  <a:cubicBezTo>
                    <a:pt x="4318633" y="2180270"/>
                    <a:pt x="4316096" y="2186394"/>
                    <a:pt x="4311581" y="2190910"/>
                  </a:cubicBezTo>
                  <a:cubicBezTo>
                    <a:pt x="4307065" y="2195426"/>
                    <a:pt x="4300940" y="2197963"/>
                    <a:pt x="4294554" y="2197963"/>
                  </a:cubicBezTo>
                  <a:lnTo>
                    <a:pt x="24079" y="2197963"/>
                  </a:lnTo>
                  <a:cubicBezTo>
                    <a:pt x="10781" y="2197963"/>
                    <a:pt x="0" y="2187182"/>
                    <a:pt x="0" y="2173884"/>
                  </a:cubicBezTo>
                  <a:lnTo>
                    <a:pt x="0" y="24079"/>
                  </a:lnTo>
                  <a:cubicBezTo>
                    <a:pt x="0" y="10781"/>
                    <a:pt x="10781" y="0"/>
                    <a:pt x="24079" y="0"/>
                  </a:cubicBezTo>
                  <a:close/>
                </a:path>
              </a:pathLst>
            </a:custGeom>
            <a:solidFill>
              <a:srgbClr val="F3F7F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18633" cy="223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510194" y="-872547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0" y="0"/>
                </a:moveTo>
                <a:lnTo>
                  <a:pt x="6330224" y="0"/>
                </a:lnTo>
                <a:lnTo>
                  <a:pt x="6330224" y="6370036"/>
                </a:lnTo>
                <a:lnTo>
                  <a:pt x="0" y="637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662013" y="1779451"/>
            <a:ext cx="6963975" cy="173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58"/>
              </a:lnSpc>
            </a:pPr>
            <a:r>
              <a:rPr lang="en-US" sz="12652">
                <a:solidFill>
                  <a:srgbClr val="142761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Link Figma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2405370" y="-376919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6330224" y="0"/>
                </a:moveTo>
                <a:lnTo>
                  <a:pt x="0" y="0"/>
                </a:lnTo>
                <a:lnTo>
                  <a:pt x="0" y="6370037"/>
                </a:lnTo>
                <a:lnTo>
                  <a:pt x="6330224" y="6370037"/>
                </a:lnTo>
                <a:lnTo>
                  <a:pt x="63302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04421" y="4349856"/>
            <a:ext cx="5532123" cy="8543819"/>
          </a:xfrm>
          <a:custGeom>
            <a:avLst/>
            <a:gdLst/>
            <a:ahLst/>
            <a:cxnLst/>
            <a:rect l="l" t="t" r="r" b="b"/>
            <a:pathLst>
              <a:path w="5532123" h="8543819">
                <a:moveTo>
                  <a:pt x="0" y="0"/>
                </a:moveTo>
                <a:lnTo>
                  <a:pt x="5532122" y="0"/>
                </a:lnTo>
                <a:lnTo>
                  <a:pt x="5532122" y="8543818"/>
                </a:lnTo>
                <a:lnTo>
                  <a:pt x="0" y="85438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40600" y="7926871"/>
            <a:ext cx="3606800" cy="1114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28"/>
              </a:lnSpc>
            </a:pPr>
            <a:r>
              <a:rPr lang="en-US" sz="6520" u="sng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  <a:hlinkClick r:id="rId7" tooltip="https://www.figma.com/design/Jl9yaCy26iOlnt9jm6F0g8/Untitled?node-id=0-1&amp;t=6TPpQTuQmKtXkF3L-1"/>
              </a:rPr>
              <a:t>Click here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340600" y="4007356"/>
            <a:ext cx="3606800" cy="3606800"/>
            <a:chOff x="0" y="0"/>
            <a:chExt cx="4809067" cy="48090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09067" cy="4809067"/>
            </a:xfrm>
            <a:custGeom>
              <a:avLst/>
              <a:gdLst/>
              <a:ahLst/>
              <a:cxnLst/>
              <a:rect l="l" t="t" r="r" b="b"/>
              <a:pathLst>
                <a:path w="4809067" h="4809067">
                  <a:moveTo>
                    <a:pt x="0" y="0"/>
                  </a:moveTo>
                  <a:lnTo>
                    <a:pt x="4809067" y="0"/>
                  </a:lnTo>
                  <a:lnTo>
                    <a:pt x="4809067" y="4809067"/>
                  </a:lnTo>
                  <a:lnTo>
                    <a:pt x="0" y="4809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29391" y="0"/>
            <a:ext cx="23546781" cy="10287000"/>
            <a:chOff x="0" y="0"/>
            <a:chExt cx="3139570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697854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397310" cy="8345391"/>
            <a:chOff x="0" y="0"/>
            <a:chExt cx="4318633" cy="2197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8633" cy="2197963"/>
            </a:xfrm>
            <a:custGeom>
              <a:avLst/>
              <a:gdLst/>
              <a:ahLst/>
              <a:cxnLst/>
              <a:rect l="l" t="t" r="r" b="b"/>
              <a:pathLst>
                <a:path w="4318633" h="2197963">
                  <a:moveTo>
                    <a:pt x="24079" y="0"/>
                  </a:moveTo>
                  <a:lnTo>
                    <a:pt x="4294554" y="0"/>
                  </a:lnTo>
                  <a:cubicBezTo>
                    <a:pt x="4307853" y="0"/>
                    <a:pt x="4318633" y="10781"/>
                    <a:pt x="4318633" y="24079"/>
                  </a:cubicBezTo>
                  <a:lnTo>
                    <a:pt x="4318633" y="2173884"/>
                  </a:lnTo>
                  <a:cubicBezTo>
                    <a:pt x="4318633" y="2180270"/>
                    <a:pt x="4316096" y="2186394"/>
                    <a:pt x="4311581" y="2190910"/>
                  </a:cubicBezTo>
                  <a:cubicBezTo>
                    <a:pt x="4307065" y="2195426"/>
                    <a:pt x="4300940" y="2197963"/>
                    <a:pt x="4294554" y="2197963"/>
                  </a:cubicBezTo>
                  <a:lnTo>
                    <a:pt x="24079" y="2197963"/>
                  </a:lnTo>
                  <a:cubicBezTo>
                    <a:pt x="10781" y="2197963"/>
                    <a:pt x="0" y="2187182"/>
                    <a:pt x="0" y="2173884"/>
                  </a:cubicBezTo>
                  <a:lnTo>
                    <a:pt x="0" y="24079"/>
                  </a:lnTo>
                  <a:cubicBezTo>
                    <a:pt x="0" y="10781"/>
                    <a:pt x="10781" y="0"/>
                    <a:pt x="24079" y="0"/>
                  </a:cubicBezTo>
                  <a:close/>
                </a:path>
              </a:pathLst>
            </a:custGeom>
            <a:solidFill>
              <a:srgbClr val="F3F7F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18633" cy="223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510194" y="-872547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0" y="0"/>
                </a:moveTo>
                <a:lnTo>
                  <a:pt x="6330224" y="0"/>
                </a:lnTo>
                <a:lnTo>
                  <a:pt x="6330224" y="6370036"/>
                </a:lnTo>
                <a:lnTo>
                  <a:pt x="0" y="637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271939" y="3861855"/>
            <a:ext cx="2987361" cy="6907193"/>
          </a:xfrm>
          <a:custGeom>
            <a:avLst/>
            <a:gdLst/>
            <a:ahLst/>
            <a:cxnLst/>
            <a:rect l="l" t="t" r="r" b="b"/>
            <a:pathLst>
              <a:path w="2987361" h="6907193">
                <a:moveTo>
                  <a:pt x="0" y="0"/>
                </a:moveTo>
                <a:lnTo>
                  <a:pt x="2987361" y="0"/>
                </a:lnTo>
                <a:lnTo>
                  <a:pt x="2987361" y="6907193"/>
                </a:lnTo>
                <a:lnTo>
                  <a:pt x="0" y="69071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2405370" y="-376919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6330224" y="0"/>
                </a:moveTo>
                <a:lnTo>
                  <a:pt x="0" y="0"/>
                </a:lnTo>
                <a:lnTo>
                  <a:pt x="0" y="6370037"/>
                </a:lnTo>
                <a:lnTo>
                  <a:pt x="6330224" y="6370037"/>
                </a:lnTo>
                <a:lnTo>
                  <a:pt x="63302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0790000" y="6443620"/>
            <a:ext cx="3708306" cy="5629361"/>
          </a:xfrm>
          <a:custGeom>
            <a:avLst/>
            <a:gdLst/>
            <a:ahLst/>
            <a:cxnLst/>
            <a:rect l="l" t="t" r="r" b="b"/>
            <a:pathLst>
              <a:path w="3708306" h="5629361">
                <a:moveTo>
                  <a:pt x="3708306" y="0"/>
                </a:moveTo>
                <a:lnTo>
                  <a:pt x="0" y="0"/>
                </a:lnTo>
                <a:lnTo>
                  <a:pt x="0" y="5629360"/>
                </a:lnTo>
                <a:lnTo>
                  <a:pt x="3708306" y="5629360"/>
                </a:lnTo>
                <a:lnTo>
                  <a:pt x="3708306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6691153"/>
            <a:ext cx="9029728" cy="3830110"/>
          </a:xfrm>
          <a:custGeom>
            <a:avLst/>
            <a:gdLst/>
            <a:ahLst/>
            <a:cxnLst/>
            <a:rect l="l" t="t" r="r" b="b"/>
            <a:pathLst>
              <a:path w="9029728" h="3830110">
                <a:moveTo>
                  <a:pt x="9029728" y="0"/>
                </a:moveTo>
                <a:lnTo>
                  <a:pt x="0" y="0"/>
                </a:lnTo>
                <a:lnTo>
                  <a:pt x="0" y="3830110"/>
                </a:lnTo>
                <a:lnTo>
                  <a:pt x="9029728" y="3830110"/>
                </a:lnTo>
                <a:lnTo>
                  <a:pt x="9029728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481487" y="1024385"/>
            <a:ext cx="9491736" cy="178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>
                <a:solidFill>
                  <a:srgbClr val="142761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Kesimpulan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96144" y="3186571"/>
            <a:ext cx="11895712" cy="3723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02"/>
              </a:lnSpc>
              <a:spcBef>
                <a:spcPct val="0"/>
              </a:spcBef>
            </a:pP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Pembuatan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prototype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aplikasi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penjualan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online “MISE NOFA”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adalah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langkah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penting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dalam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merespons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kebutuhan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pasar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akan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solusi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e-commerce yang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efektif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dan user-friendly.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Melalui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penggunaan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Figma,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diharapkan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dapat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dihasilkan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sebuah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prototype yang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tidak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hanya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memenuhi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kebutuhan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fungsional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tetapi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juga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memberikan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pengalaman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pengguna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yang optimal.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Proyek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ini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juga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menjadi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sarana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pembelajaran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yang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berharga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dalam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menerapkan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konsep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Interaksi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Manusia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dan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Komputer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dalam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konteks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nyata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,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serta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mengembangkan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keterampilan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desain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dan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pemecahan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masalah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bagi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mahasiswa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29391" y="0"/>
            <a:ext cx="23546781" cy="10287000"/>
            <a:chOff x="0" y="0"/>
            <a:chExt cx="3139570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697854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397310" cy="8345391"/>
            <a:chOff x="0" y="0"/>
            <a:chExt cx="4318633" cy="2197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8633" cy="2197963"/>
            </a:xfrm>
            <a:custGeom>
              <a:avLst/>
              <a:gdLst/>
              <a:ahLst/>
              <a:cxnLst/>
              <a:rect l="l" t="t" r="r" b="b"/>
              <a:pathLst>
                <a:path w="4318633" h="2197963">
                  <a:moveTo>
                    <a:pt x="24079" y="0"/>
                  </a:moveTo>
                  <a:lnTo>
                    <a:pt x="4294554" y="0"/>
                  </a:lnTo>
                  <a:cubicBezTo>
                    <a:pt x="4307853" y="0"/>
                    <a:pt x="4318633" y="10781"/>
                    <a:pt x="4318633" y="24079"/>
                  </a:cubicBezTo>
                  <a:lnTo>
                    <a:pt x="4318633" y="2173884"/>
                  </a:lnTo>
                  <a:cubicBezTo>
                    <a:pt x="4318633" y="2180270"/>
                    <a:pt x="4316096" y="2186394"/>
                    <a:pt x="4311581" y="2190910"/>
                  </a:cubicBezTo>
                  <a:cubicBezTo>
                    <a:pt x="4307065" y="2195426"/>
                    <a:pt x="4300940" y="2197963"/>
                    <a:pt x="4294554" y="2197963"/>
                  </a:cubicBezTo>
                  <a:lnTo>
                    <a:pt x="24079" y="2197963"/>
                  </a:lnTo>
                  <a:cubicBezTo>
                    <a:pt x="10781" y="2197963"/>
                    <a:pt x="0" y="2187182"/>
                    <a:pt x="0" y="2173884"/>
                  </a:cubicBezTo>
                  <a:lnTo>
                    <a:pt x="0" y="24079"/>
                  </a:lnTo>
                  <a:cubicBezTo>
                    <a:pt x="0" y="10781"/>
                    <a:pt x="10781" y="0"/>
                    <a:pt x="24079" y="0"/>
                  </a:cubicBezTo>
                  <a:close/>
                </a:path>
              </a:pathLst>
            </a:custGeom>
            <a:solidFill>
              <a:srgbClr val="F3F7F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18633" cy="223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510194" y="-872547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0" y="0"/>
                </a:moveTo>
                <a:lnTo>
                  <a:pt x="6330224" y="0"/>
                </a:lnTo>
                <a:lnTo>
                  <a:pt x="6330224" y="6370036"/>
                </a:lnTo>
                <a:lnTo>
                  <a:pt x="0" y="637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2405370" y="-376919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6330224" y="0"/>
                </a:moveTo>
                <a:lnTo>
                  <a:pt x="0" y="0"/>
                </a:lnTo>
                <a:lnTo>
                  <a:pt x="0" y="6370037"/>
                </a:lnTo>
                <a:lnTo>
                  <a:pt x="6330224" y="6370037"/>
                </a:lnTo>
                <a:lnTo>
                  <a:pt x="63302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750318" y="2312471"/>
            <a:ext cx="5126446" cy="9356251"/>
          </a:xfrm>
          <a:custGeom>
            <a:avLst/>
            <a:gdLst/>
            <a:ahLst/>
            <a:cxnLst/>
            <a:rect l="l" t="t" r="r" b="b"/>
            <a:pathLst>
              <a:path w="5126446" h="9356251">
                <a:moveTo>
                  <a:pt x="0" y="0"/>
                </a:moveTo>
                <a:lnTo>
                  <a:pt x="5126445" y="0"/>
                </a:lnTo>
                <a:lnTo>
                  <a:pt x="5126445" y="9356251"/>
                </a:lnTo>
                <a:lnTo>
                  <a:pt x="0" y="935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28008" y="3309547"/>
            <a:ext cx="11406328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142761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Terimakasih </a:t>
            </a:r>
          </a:p>
        </p:txBody>
      </p:sp>
      <p:sp>
        <p:nvSpPr>
          <p:cNvPr id="12" name="Freeform 12"/>
          <p:cNvSpPr/>
          <p:nvPr/>
        </p:nvSpPr>
        <p:spPr>
          <a:xfrm>
            <a:off x="4273572" y="5510010"/>
            <a:ext cx="7315200" cy="966216"/>
          </a:xfrm>
          <a:custGeom>
            <a:avLst/>
            <a:gdLst/>
            <a:ahLst/>
            <a:cxnLst/>
            <a:rect l="l" t="t" r="r" b="b"/>
            <a:pathLst>
              <a:path w="7315200" h="966216">
                <a:moveTo>
                  <a:pt x="0" y="0"/>
                </a:moveTo>
                <a:lnTo>
                  <a:pt x="7315200" y="0"/>
                </a:lnTo>
                <a:lnTo>
                  <a:pt x="7315200" y="966216"/>
                </a:lnTo>
                <a:lnTo>
                  <a:pt x="0" y="9662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29391" y="0"/>
            <a:ext cx="23546781" cy="10287000"/>
            <a:chOff x="0" y="0"/>
            <a:chExt cx="3139570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697854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397310" cy="8345391"/>
            <a:chOff x="0" y="0"/>
            <a:chExt cx="4318633" cy="2197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8633" cy="2197963"/>
            </a:xfrm>
            <a:custGeom>
              <a:avLst/>
              <a:gdLst/>
              <a:ahLst/>
              <a:cxnLst/>
              <a:rect l="l" t="t" r="r" b="b"/>
              <a:pathLst>
                <a:path w="4318633" h="2197963">
                  <a:moveTo>
                    <a:pt x="24079" y="0"/>
                  </a:moveTo>
                  <a:lnTo>
                    <a:pt x="4294554" y="0"/>
                  </a:lnTo>
                  <a:cubicBezTo>
                    <a:pt x="4307853" y="0"/>
                    <a:pt x="4318633" y="10781"/>
                    <a:pt x="4318633" y="24079"/>
                  </a:cubicBezTo>
                  <a:lnTo>
                    <a:pt x="4318633" y="2173884"/>
                  </a:lnTo>
                  <a:cubicBezTo>
                    <a:pt x="4318633" y="2180270"/>
                    <a:pt x="4316096" y="2186394"/>
                    <a:pt x="4311581" y="2190910"/>
                  </a:cubicBezTo>
                  <a:cubicBezTo>
                    <a:pt x="4307065" y="2195426"/>
                    <a:pt x="4300940" y="2197963"/>
                    <a:pt x="4294554" y="2197963"/>
                  </a:cubicBezTo>
                  <a:lnTo>
                    <a:pt x="24079" y="2197963"/>
                  </a:lnTo>
                  <a:cubicBezTo>
                    <a:pt x="10781" y="2197963"/>
                    <a:pt x="0" y="2187182"/>
                    <a:pt x="0" y="2173884"/>
                  </a:cubicBezTo>
                  <a:lnTo>
                    <a:pt x="0" y="24079"/>
                  </a:lnTo>
                  <a:cubicBezTo>
                    <a:pt x="0" y="10781"/>
                    <a:pt x="10781" y="0"/>
                    <a:pt x="24079" y="0"/>
                  </a:cubicBezTo>
                  <a:close/>
                </a:path>
              </a:pathLst>
            </a:custGeom>
            <a:solidFill>
              <a:srgbClr val="F3F7F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18633" cy="223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510194" y="-872547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0" y="0"/>
                </a:moveTo>
                <a:lnTo>
                  <a:pt x="6330224" y="0"/>
                </a:lnTo>
                <a:lnTo>
                  <a:pt x="6330224" y="6370036"/>
                </a:lnTo>
                <a:lnTo>
                  <a:pt x="0" y="637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2405370" y="-376919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6330224" y="0"/>
                </a:moveTo>
                <a:lnTo>
                  <a:pt x="0" y="0"/>
                </a:lnTo>
                <a:lnTo>
                  <a:pt x="0" y="6370037"/>
                </a:lnTo>
                <a:lnTo>
                  <a:pt x="6330224" y="6370037"/>
                </a:lnTo>
                <a:lnTo>
                  <a:pt x="63302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654918" y="3357346"/>
            <a:ext cx="3472803" cy="347280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77993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7407599" y="3357346"/>
            <a:ext cx="3472803" cy="34728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t="-62043" b="-15950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2160279" y="3357346"/>
            <a:ext cx="3472803" cy="347280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33333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15323252" y="6688837"/>
            <a:ext cx="3872097" cy="5980072"/>
          </a:xfrm>
          <a:custGeom>
            <a:avLst/>
            <a:gdLst/>
            <a:ahLst/>
            <a:cxnLst/>
            <a:rect l="l" t="t" r="r" b="b"/>
            <a:pathLst>
              <a:path w="3872097" h="5980072">
                <a:moveTo>
                  <a:pt x="0" y="0"/>
                </a:moveTo>
                <a:lnTo>
                  <a:pt x="3872096" y="0"/>
                </a:lnTo>
                <a:lnTo>
                  <a:pt x="3872096" y="5980072"/>
                </a:lnTo>
                <a:lnTo>
                  <a:pt x="0" y="59800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643847" y="1099949"/>
            <a:ext cx="700030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142761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Anggota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54918" y="7180934"/>
            <a:ext cx="3472803" cy="456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2"/>
              </a:lnSpc>
              <a:spcBef>
                <a:spcPct val="0"/>
              </a:spcBef>
            </a:pPr>
            <a:r>
              <a:rPr lang="en-US" sz="2644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Fadilah Adelia Putri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07599" y="7180934"/>
            <a:ext cx="3472803" cy="456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2"/>
              </a:lnSpc>
              <a:spcBef>
                <a:spcPct val="0"/>
              </a:spcBef>
            </a:pPr>
            <a:r>
              <a:rPr lang="en-US" sz="2644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Ghufron Malik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60279" y="7180934"/>
            <a:ext cx="3472803" cy="456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2"/>
              </a:lnSpc>
              <a:spcBef>
                <a:spcPct val="0"/>
              </a:spcBef>
            </a:pPr>
            <a:r>
              <a:rPr lang="en-US" sz="2644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Nova Restina Maharani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29391" y="0"/>
            <a:ext cx="23546781" cy="10287000"/>
            <a:chOff x="0" y="0"/>
            <a:chExt cx="3139570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697854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397310" cy="8345391"/>
            <a:chOff x="0" y="0"/>
            <a:chExt cx="4318633" cy="2197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8633" cy="2197963"/>
            </a:xfrm>
            <a:custGeom>
              <a:avLst/>
              <a:gdLst/>
              <a:ahLst/>
              <a:cxnLst/>
              <a:rect l="l" t="t" r="r" b="b"/>
              <a:pathLst>
                <a:path w="4318633" h="2197963">
                  <a:moveTo>
                    <a:pt x="24079" y="0"/>
                  </a:moveTo>
                  <a:lnTo>
                    <a:pt x="4294554" y="0"/>
                  </a:lnTo>
                  <a:cubicBezTo>
                    <a:pt x="4307853" y="0"/>
                    <a:pt x="4318633" y="10781"/>
                    <a:pt x="4318633" y="24079"/>
                  </a:cubicBezTo>
                  <a:lnTo>
                    <a:pt x="4318633" y="2173884"/>
                  </a:lnTo>
                  <a:cubicBezTo>
                    <a:pt x="4318633" y="2180270"/>
                    <a:pt x="4316096" y="2186394"/>
                    <a:pt x="4311581" y="2190910"/>
                  </a:cubicBezTo>
                  <a:cubicBezTo>
                    <a:pt x="4307065" y="2195426"/>
                    <a:pt x="4300940" y="2197963"/>
                    <a:pt x="4294554" y="2197963"/>
                  </a:cubicBezTo>
                  <a:lnTo>
                    <a:pt x="24079" y="2197963"/>
                  </a:lnTo>
                  <a:cubicBezTo>
                    <a:pt x="10781" y="2197963"/>
                    <a:pt x="0" y="2187182"/>
                    <a:pt x="0" y="2173884"/>
                  </a:cubicBezTo>
                  <a:lnTo>
                    <a:pt x="0" y="24079"/>
                  </a:lnTo>
                  <a:cubicBezTo>
                    <a:pt x="0" y="10781"/>
                    <a:pt x="10781" y="0"/>
                    <a:pt x="24079" y="0"/>
                  </a:cubicBezTo>
                  <a:close/>
                </a:path>
              </a:pathLst>
            </a:custGeom>
            <a:solidFill>
              <a:srgbClr val="F3F7F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18633" cy="223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510194" y="-872547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0" y="0"/>
                </a:moveTo>
                <a:lnTo>
                  <a:pt x="6330224" y="0"/>
                </a:lnTo>
                <a:lnTo>
                  <a:pt x="6330224" y="6370036"/>
                </a:lnTo>
                <a:lnTo>
                  <a:pt x="0" y="637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271939" y="3861855"/>
            <a:ext cx="2987361" cy="6907193"/>
          </a:xfrm>
          <a:custGeom>
            <a:avLst/>
            <a:gdLst/>
            <a:ahLst/>
            <a:cxnLst/>
            <a:rect l="l" t="t" r="r" b="b"/>
            <a:pathLst>
              <a:path w="2987361" h="6907193">
                <a:moveTo>
                  <a:pt x="0" y="0"/>
                </a:moveTo>
                <a:lnTo>
                  <a:pt x="2987361" y="0"/>
                </a:lnTo>
                <a:lnTo>
                  <a:pt x="2987361" y="6907193"/>
                </a:lnTo>
                <a:lnTo>
                  <a:pt x="0" y="69071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2405370" y="-376919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6330224" y="0"/>
                </a:moveTo>
                <a:lnTo>
                  <a:pt x="0" y="0"/>
                </a:lnTo>
                <a:lnTo>
                  <a:pt x="0" y="6370037"/>
                </a:lnTo>
                <a:lnTo>
                  <a:pt x="6330224" y="6370037"/>
                </a:lnTo>
                <a:lnTo>
                  <a:pt x="63302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0790000" y="6443620"/>
            <a:ext cx="3708306" cy="5629361"/>
          </a:xfrm>
          <a:custGeom>
            <a:avLst/>
            <a:gdLst/>
            <a:ahLst/>
            <a:cxnLst/>
            <a:rect l="l" t="t" r="r" b="b"/>
            <a:pathLst>
              <a:path w="3708306" h="5629361">
                <a:moveTo>
                  <a:pt x="3708306" y="0"/>
                </a:moveTo>
                <a:lnTo>
                  <a:pt x="0" y="0"/>
                </a:lnTo>
                <a:lnTo>
                  <a:pt x="0" y="5629360"/>
                </a:lnTo>
                <a:lnTo>
                  <a:pt x="3708306" y="5629360"/>
                </a:lnTo>
                <a:lnTo>
                  <a:pt x="3708306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6691153"/>
            <a:ext cx="9029728" cy="3830110"/>
          </a:xfrm>
          <a:custGeom>
            <a:avLst/>
            <a:gdLst/>
            <a:ahLst/>
            <a:cxnLst/>
            <a:rect l="l" t="t" r="r" b="b"/>
            <a:pathLst>
              <a:path w="9029728" h="3830110">
                <a:moveTo>
                  <a:pt x="9029728" y="0"/>
                </a:moveTo>
                <a:lnTo>
                  <a:pt x="0" y="0"/>
                </a:lnTo>
                <a:lnTo>
                  <a:pt x="0" y="3830110"/>
                </a:lnTo>
                <a:lnTo>
                  <a:pt x="9029728" y="3830110"/>
                </a:lnTo>
                <a:lnTo>
                  <a:pt x="9029728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481487" y="1024385"/>
            <a:ext cx="9491736" cy="178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>
                <a:solidFill>
                  <a:srgbClr val="142761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Latar belakang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96144" y="3186571"/>
            <a:ext cx="11895712" cy="3257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02"/>
              </a:lnSpc>
              <a:spcBef>
                <a:spcPct val="0"/>
              </a:spcBef>
            </a:pP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Perkembangan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teknologi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informasi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telah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membawa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perubahan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signifikan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dalam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berbagai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aspek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kehidupan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,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termasuk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dalam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bidang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perdagangan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. Salah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satu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bentuk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nyata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dari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perubahan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ini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adalah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meningkatnya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penggunaan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aplikasi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penjualan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online yang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memberikan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kemudahan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bagi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konsumen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untuk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berbelanja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secara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praktis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dan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efisien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.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Dalam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konteks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ini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,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aplikasi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penjualan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online “MISE NOFA”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hadir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sebagai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solusi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untuk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memenuhi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kebutuhan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tersebut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dengan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menyediakan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 platform yang user-friendly dan kaya </a:t>
            </a:r>
            <a:r>
              <a:rPr lang="en-US" sz="2644" dirty="0" err="1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fitur</a:t>
            </a:r>
            <a:r>
              <a:rPr lang="en-US" sz="2644" dirty="0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29391" y="0"/>
            <a:ext cx="23546781" cy="10287000"/>
            <a:chOff x="0" y="0"/>
            <a:chExt cx="3139570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697854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397310" cy="8345391"/>
            <a:chOff x="0" y="0"/>
            <a:chExt cx="4318633" cy="2197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8633" cy="2197963"/>
            </a:xfrm>
            <a:custGeom>
              <a:avLst/>
              <a:gdLst/>
              <a:ahLst/>
              <a:cxnLst/>
              <a:rect l="l" t="t" r="r" b="b"/>
              <a:pathLst>
                <a:path w="4318633" h="2197963">
                  <a:moveTo>
                    <a:pt x="24079" y="0"/>
                  </a:moveTo>
                  <a:lnTo>
                    <a:pt x="4294554" y="0"/>
                  </a:lnTo>
                  <a:cubicBezTo>
                    <a:pt x="4307853" y="0"/>
                    <a:pt x="4318633" y="10781"/>
                    <a:pt x="4318633" y="24079"/>
                  </a:cubicBezTo>
                  <a:lnTo>
                    <a:pt x="4318633" y="2173884"/>
                  </a:lnTo>
                  <a:cubicBezTo>
                    <a:pt x="4318633" y="2180270"/>
                    <a:pt x="4316096" y="2186394"/>
                    <a:pt x="4311581" y="2190910"/>
                  </a:cubicBezTo>
                  <a:cubicBezTo>
                    <a:pt x="4307065" y="2195426"/>
                    <a:pt x="4300940" y="2197963"/>
                    <a:pt x="4294554" y="2197963"/>
                  </a:cubicBezTo>
                  <a:lnTo>
                    <a:pt x="24079" y="2197963"/>
                  </a:lnTo>
                  <a:cubicBezTo>
                    <a:pt x="10781" y="2197963"/>
                    <a:pt x="0" y="2187182"/>
                    <a:pt x="0" y="2173884"/>
                  </a:cubicBezTo>
                  <a:lnTo>
                    <a:pt x="0" y="24079"/>
                  </a:lnTo>
                  <a:cubicBezTo>
                    <a:pt x="0" y="10781"/>
                    <a:pt x="10781" y="0"/>
                    <a:pt x="24079" y="0"/>
                  </a:cubicBezTo>
                  <a:close/>
                </a:path>
              </a:pathLst>
            </a:custGeom>
            <a:solidFill>
              <a:srgbClr val="F3F7F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18633" cy="223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510194" y="-872547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0" y="0"/>
                </a:moveTo>
                <a:lnTo>
                  <a:pt x="6330224" y="0"/>
                </a:lnTo>
                <a:lnTo>
                  <a:pt x="6330224" y="6370036"/>
                </a:lnTo>
                <a:lnTo>
                  <a:pt x="0" y="637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2405370" y="-376919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6330224" y="0"/>
                </a:moveTo>
                <a:lnTo>
                  <a:pt x="0" y="0"/>
                </a:lnTo>
                <a:lnTo>
                  <a:pt x="0" y="6370037"/>
                </a:lnTo>
                <a:lnTo>
                  <a:pt x="6330224" y="6370037"/>
                </a:lnTo>
                <a:lnTo>
                  <a:pt x="63302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81430" y="2929512"/>
            <a:ext cx="15600488" cy="5961495"/>
          </a:xfrm>
          <a:custGeom>
            <a:avLst/>
            <a:gdLst/>
            <a:ahLst/>
            <a:cxnLst/>
            <a:rect l="l" t="t" r="r" b="b"/>
            <a:pathLst>
              <a:path w="15600488" h="5961495">
                <a:moveTo>
                  <a:pt x="0" y="0"/>
                </a:moveTo>
                <a:lnTo>
                  <a:pt x="15600488" y="0"/>
                </a:lnTo>
                <a:lnTo>
                  <a:pt x="15600488" y="5961495"/>
                </a:lnTo>
                <a:lnTo>
                  <a:pt x="0" y="59614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01" t="-10144" r="-869" b="-408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642414" y="1158448"/>
            <a:ext cx="5003172" cy="103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9"/>
              </a:lnSpc>
            </a:pPr>
            <a:r>
              <a:rPr lang="en-US" sz="6056">
                <a:solidFill>
                  <a:srgbClr val="142761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Login &amp; Register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29391" y="0"/>
            <a:ext cx="23546781" cy="10287000"/>
            <a:chOff x="0" y="0"/>
            <a:chExt cx="3139570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697854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397310" cy="8345391"/>
            <a:chOff x="0" y="0"/>
            <a:chExt cx="4318633" cy="2197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8633" cy="2197963"/>
            </a:xfrm>
            <a:custGeom>
              <a:avLst/>
              <a:gdLst/>
              <a:ahLst/>
              <a:cxnLst/>
              <a:rect l="l" t="t" r="r" b="b"/>
              <a:pathLst>
                <a:path w="4318633" h="2197963">
                  <a:moveTo>
                    <a:pt x="24079" y="0"/>
                  </a:moveTo>
                  <a:lnTo>
                    <a:pt x="4294554" y="0"/>
                  </a:lnTo>
                  <a:cubicBezTo>
                    <a:pt x="4307853" y="0"/>
                    <a:pt x="4318633" y="10781"/>
                    <a:pt x="4318633" y="24079"/>
                  </a:cubicBezTo>
                  <a:lnTo>
                    <a:pt x="4318633" y="2173884"/>
                  </a:lnTo>
                  <a:cubicBezTo>
                    <a:pt x="4318633" y="2180270"/>
                    <a:pt x="4316096" y="2186394"/>
                    <a:pt x="4311581" y="2190910"/>
                  </a:cubicBezTo>
                  <a:cubicBezTo>
                    <a:pt x="4307065" y="2195426"/>
                    <a:pt x="4300940" y="2197963"/>
                    <a:pt x="4294554" y="2197963"/>
                  </a:cubicBezTo>
                  <a:lnTo>
                    <a:pt x="24079" y="2197963"/>
                  </a:lnTo>
                  <a:cubicBezTo>
                    <a:pt x="10781" y="2197963"/>
                    <a:pt x="0" y="2187182"/>
                    <a:pt x="0" y="2173884"/>
                  </a:cubicBezTo>
                  <a:lnTo>
                    <a:pt x="0" y="24079"/>
                  </a:lnTo>
                  <a:cubicBezTo>
                    <a:pt x="0" y="10781"/>
                    <a:pt x="10781" y="0"/>
                    <a:pt x="24079" y="0"/>
                  </a:cubicBezTo>
                  <a:close/>
                </a:path>
              </a:pathLst>
            </a:custGeom>
            <a:solidFill>
              <a:srgbClr val="F3F7F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18633" cy="223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510194" y="-872547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0" y="0"/>
                </a:moveTo>
                <a:lnTo>
                  <a:pt x="6330224" y="0"/>
                </a:lnTo>
                <a:lnTo>
                  <a:pt x="6330224" y="6370036"/>
                </a:lnTo>
                <a:lnTo>
                  <a:pt x="0" y="637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2405370" y="-376919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6330224" y="0"/>
                </a:moveTo>
                <a:lnTo>
                  <a:pt x="0" y="0"/>
                </a:lnTo>
                <a:lnTo>
                  <a:pt x="0" y="6370037"/>
                </a:lnTo>
                <a:lnTo>
                  <a:pt x="6330224" y="6370037"/>
                </a:lnTo>
                <a:lnTo>
                  <a:pt x="63302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59765" y="2580368"/>
            <a:ext cx="3092862" cy="6793723"/>
          </a:xfrm>
          <a:custGeom>
            <a:avLst/>
            <a:gdLst/>
            <a:ahLst/>
            <a:cxnLst/>
            <a:rect l="l" t="t" r="r" b="b"/>
            <a:pathLst>
              <a:path w="3092862" h="6793723">
                <a:moveTo>
                  <a:pt x="0" y="0"/>
                </a:moveTo>
                <a:lnTo>
                  <a:pt x="3092862" y="0"/>
                </a:lnTo>
                <a:lnTo>
                  <a:pt x="3092862" y="6793723"/>
                </a:lnTo>
                <a:lnTo>
                  <a:pt x="0" y="67937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1" r="-12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642414" y="1158448"/>
            <a:ext cx="5003172" cy="103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9"/>
              </a:lnSpc>
            </a:pPr>
            <a:r>
              <a:rPr lang="en-US" sz="6056">
                <a:solidFill>
                  <a:srgbClr val="142761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User Profile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83522" y="3476069"/>
            <a:ext cx="9238512" cy="250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2389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Profil pengguna pelanggan (user profile) adalah sebuah fitur atau bagian dari aplikasi yang menyimpan dan menampilkan informasi tentang pelanggan. Profil ini biasanya berisi data-data penting dan personal yang digunakan untuk mengelola interaksi dan transaksi dengan pelanggan.</a:t>
            </a:r>
          </a:p>
          <a:p>
            <a:pPr algn="l">
              <a:lnSpc>
                <a:spcPts val="3344"/>
              </a:lnSpc>
              <a:spcBef>
                <a:spcPct val="0"/>
              </a:spcBef>
            </a:pPr>
            <a:endParaRPr lang="en-US" sz="2389">
              <a:solidFill>
                <a:srgbClr val="142761"/>
              </a:solidFill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83522" y="2741424"/>
            <a:ext cx="2636847" cy="60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9">
                <a:solidFill>
                  <a:srgbClr val="142761"/>
                </a:solidFill>
                <a:latin typeface="Amaranth Bold"/>
                <a:ea typeface="Amaranth Bold"/>
                <a:cs typeface="Amaranth Bold"/>
                <a:sym typeface="Amaranth Bold"/>
              </a:rPr>
              <a:t>User Profile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29391" y="0"/>
            <a:ext cx="23546781" cy="10287000"/>
            <a:chOff x="0" y="0"/>
            <a:chExt cx="3139570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697854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397310" cy="8345391"/>
            <a:chOff x="0" y="0"/>
            <a:chExt cx="4318633" cy="2197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8633" cy="2197963"/>
            </a:xfrm>
            <a:custGeom>
              <a:avLst/>
              <a:gdLst/>
              <a:ahLst/>
              <a:cxnLst/>
              <a:rect l="l" t="t" r="r" b="b"/>
              <a:pathLst>
                <a:path w="4318633" h="2197963">
                  <a:moveTo>
                    <a:pt x="24079" y="0"/>
                  </a:moveTo>
                  <a:lnTo>
                    <a:pt x="4294554" y="0"/>
                  </a:lnTo>
                  <a:cubicBezTo>
                    <a:pt x="4307853" y="0"/>
                    <a:pt x="4318633" y="10781"/>
                    <a:pt x="4318633" y="24079"/>
                  </a:cubicBezTo>
                  <a:lnTo>
                    <a:pt x="4318633" y="2173884"/>
                  </a:lnTo>
                  <a:cubicBezTo>
                    <a:pt x="4318633" y="2180270"/>
                    <a:pt x="4316096" y="2186394"/>
                    <a:pt x="4311581" y="2190910"/>
                  </a:cubicBezTo>
                  <a:cubicBezTo>
                    <a:pt x="4307065" y="2195426"/>
                    <a:pt x="4300940" y="2197963"/>
                    <a:pt x="4294554" y="2197963"/>
                  </a:cubicBezTo>
                  <a:lnTo>
                    <a:pt x="24079" y="2197963"/>
                  </a:lnTo>
                  <a:cubicBezTo>
                    <a:pt x="10781" y="2197963"/>
                    <a:pt x="0" y="2187182"/>
                    <a:pt x="0" y="2173884"/>
                  </a:cubicBezTo>
                  <a:lnTo>
                    <a:pt x="0" y="24079"/>
                  </a:lnTo>
                  <a:cubicBezTo>
                    <a:pt x="0" y="10781"/>
                    <a:pt x="10781" y="0"/>
                    <a:pt x="24079" y="0"/>
                  </a:cubicBezTo>
                  <a:close/>
                </a:path>
              </a:pathLst>
            </a:custGeom>
            <a:solidFill>
              <a:srgbClr val="F3F7F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18633" cy="223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510194" y="-872547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0" y="0"/>
                </a:moveTo>
                <a:lnTo>
                  <a:pt x="6330224" y="0"/>
                </a:lnTo>
                <a:lnTo>
                  <a:pt x="6330224" y="6370036"/>
                </a:lnTo>
                <a:lnTo>
                  <a:pt x="0" y="637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2405370" y="-376919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6330224" y="0"/>
                </a:moveTo>
                <a:lnTo>
                  <a:pt x="0" y="0"/>
                </a:lnTo>
                <a:lnTo>
                  <a:pt x="0" y="6370037"/>
                </a:lnTo>
                <a:lnTo>
                  <a:pt x="6330224" y="6370037"/>
                </a:lnTo>
                <a:lnTo>
                  <a:pt x="63302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59765" y="2580368"/>
            <a:ext cx="3092862" cy="6793723"/>
          </a:xfrm>
          <a:custGeom>
            <a:avLst/>
            <a:gdLst/>
            <a:ahLst/>
            <a:cxnLst/>
            <a:rect l="l" t="t" r="r" b="b"/>
            <a:pathLst>
              <a:path w="3092862" h="6793723">
                <a:moveTo>
                  <a:pt x="0" y="0"/>
                </a:moveTo>
                <a:lnTo>
                  <a:pt x="3092862" y="0"/>
                </a:lnTo>
                <a:lnTo>
                  <a:pt x="3092862" y="6793723"/>
                </a:lnTo>
                <a:lnTo>
                  <a:pt x="0" y="67937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642414" y="1158448"/>
            <a:ext cx="5003172" cy="103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9"/>
              </a:lnSpc>
            </a:pPr>
            <a:r>
              <a:rPr lang="en-US" sz="6056">
                <a:solidFill>
                  <a:srgbClr val="142761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Dasboard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83522" y="3476069"/>
            <a:ext cx="9238512" cy="1244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4"/>
              </a:lnSpc>
              <a:spcBef>
                <a:spcPct val="0"/>
              </a:spcBef>
            </a:pPr>
            <a:r>
              <a:rPr lang="en-US" sz="2389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Tampilan utama ketika user berhasil login. Bagian ini menyediakan akses cepat ke berbagai bagian aplikasi seperti beranda, kategori produk, keranjang belanja, dan profil pengguna.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83522" y="2741424"/>
            <a:ext cx="2636847" cy="60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9">
                <a:solidFill>
                  <a:srgbClr val="142761"/>
                </a:solidFill>
                <a:latin typeface="Amaranth Bold"/>
                <a:ea typeface="Amaranth Bold"/>
                <a:cs typeface="Amaranth Bold"/>
                <a:sym typeface="Amaranth Bold"/>
              </a:rPr>
              <a:t>Dasboard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29391" y="0"/>
            <a:ext cx="23546781" cy="10287000"/>
            <a:chOff x="0" y="0"/>
            <a:chExt cx="3139570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697854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397310" cy="8345391"/>
            <a:chOff x="0" y="0"/>
            <a:chExt cx="4318633" cy="2197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8633" cy="2197963"/>
            </a:xfrm>
            <a:custGeom>
              <a:avLst/>
              <a:gdLst/>
              <a:ahLst/>
              <a:cxnLst/>
              <a:rect l="l" t="t" r="r" b="b"/>
              <a:pathLst>
                <a:path w="4318633" h="2197963">
                  <a:moveTo>
                    <a:pt x="24079" y="0"/>
                  </a:moveTo>
                  <a:lnTo>
                    <a:pt x="4294554" y="0"/>
                  </a:lnTo>
                  <a:cubicBezTo>
                    <a:pt x="4307853" y="0"/>
                    <a:pt x="4318633" y="10781"/>
                    <a:pt x="4318633" y="24079"/>
                  </a:cubicBezTo>
                  <a:lnTo>
                    <a:pt x="4318633" y="2173884"/>
                  </a:lnTo>
                  <a:cubicBezTo>
                    <a:pt x="4318633" y="2180270"/>
                    <a:pt x="4316096" y="2186394"/>
                    <a:pt x="4311581" y="2190910"/>
                  </a:cubicBezTo>
                  <a:cubicBezTo>
                    <a:pt x="4307065" y="2195426"/>
                    <a:pt x="4300940" y="2197963"/>
                    <a:pt x="4294554" y="2197963"/>
                  </a:cubicBezTo>
                  <a:lnTo>
                    <a:pt x="24079" y="2197963"/>
                  </a:lnTo>
                  <a:cubicBezTo>
                    <a:pt x="10781" y="2197963"/>
                    <a:pt x="0" y="2187182"/>
                    <a:pt x="0" y="2173884"/>
                  </a:cubicBezTo>
                  <a:lnTo>
                    <a:pt x="0" y="24079"/>
                  </a:lnTo>
                  <a:cubicBezTo>
                    <a:pt x="0" y="10781"/>
                    <a:pt x="10781" y="0"/>
                    <a:pt x="24079" y="0"/>
                  </a:cubicBezTo>
                  <a:close/>
                </a:path>
              </a:pathLst>
            </a:custGeom>
            <a:solidFill>
              <a:srgbClr val="F3F7F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18633" cy="223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510194" y="-872547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0" y="0"/>
                </a:moveTo>
                <a:lnTo>
                  <a:pt x="6330224" y="0"/>
                </a:lnTo>
                <a:lnTo>
                  <a:pt x="6330224" y="6370036"/>
                </a:lnTo>
                <a:lnTo>
                  <a:pt x="0" y="637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2405370" y="-376919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6330224" y="0"/>
                </a:moveTo>
                <a:lnTo>
                  <a:pt x="0" y="0"/>
                </a:lnTo>
                <a:lnTo>
                  <a:pt x="0" y="6370037"/>
                </a:lnTo>
                <a:lnTo>
                  <a:pt x="6330224" y="6370037"/>
                </a:lnTo>
                <a:lnTo>
                  <a:pt x="63302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938003" y="2417145"/>
            <a:ext cx="3073795" cy="7180389"/>
          </a:xfrm>
          <a:custGeom>
            <a:avLst/>
            <a:gdLst/>
            <a:ahLst/>
            <a:cxnLst/>
            <a:rect l="l" t="t" r="r" b="b"/>
            <a:pathLst>
              <a:path w="3073795" h="7180389">
                <a:moveTo>
                  <a:pt x="0" y="0"/>
                </a:moveTo>
                <a:lnTo>
                  <a:pt x="3073794" y="0"/>
                </a:lnTo>
                <a:lnTo>
                  <a:pt x="3073794" y="7180389"/>
                </a:lnTo>
                <a:lnTo>
                  <a:pt x="0" y="7180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94" r="-299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034742" y="2417145"/>
            <a:ext cx="3303186" cy="7064598"/>
          </a:xfrm>
          <a:custGeom>
            <a:avLst/>
            <a:gdLst/>
            <a:ahLst/>
            <a:cxnLst/>
            <a:rect l="l" t="t" r="r" b="b"/>
            <a:pathLst>
              <a:path w="3303186" h="7064598">
                <a:moveTo>
                  <a:pt x="0" y="0"/>
                </a:moveTo>
                <a:lnTo>
                  <a:pt x="3303186" y="0"/>
                </a:lnTo>
                <a:lnTo>
                  <a:pt x="3303186" y="7064598"/>
                </a:lnTo>
                <a:lnTo>
                  <a:pt x="0" y="70645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210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611872" y="2397248"/>
            <a:ext cx="3299676" cy="7200286"/>
          </a:xfrm>
          <a:custGeom>
            <a:avLst/>
            <a:gdLst/>
            <a:ahLst/>
            <a:cxnLst/>
            <a:rect l="l" t="t" r="r" b="b"/>
            <a:pathLst>
              <a:path w="3299676" h="7200286">
                <a:moveTo>
                  <a:pt x="0" y="0"/>
                </a:moveTo>
                <a:lnTo>
                  <a:pt x="3299676" y="0"/>
                </a:lnTo>
                <a:lnTo>
                  <a:pt x="3299676" y="7200286"/>
                </a:lnTo>
                <a:lnTo>
                  <a:pt x="0" y="72002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507673" y="2388702"/>
            <a:ext cx="3268098" cy="6954375"/>
          </a:xfrm>
          <a:custGeom>
            <a:avLst/>
            <a:gdLst/>
            <a:ahLst/>
            <a:cxnLst/>
            <a:rect l="l" t="t" r="r" b="b"/>
            <a:pathLst>
              <a:path w="3268098" h="6954375">
                <a:moveTo>
                  <a:pt x="0" y="0"/>
                </a:moveTo>
                <a:lnTo>
                  <a:pt x="3268098" y="0"/>
                </a:lnTo>
                <a:lnTo>
                  <a:pt x="3268098" y="6954375"/>
                </a:lnTo>
                <a:lnTo>
                  <a:pt x="0" y="69543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341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642414" y="1158448"/>
            <a:ext cx="5003172" cy="103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9"/>
              </a:lnSpc>
            </a:pPr>
            <a:r>
              <a:rPr lang="en-US" sz="6056">
                <a:solidFill>
                  <a:srgbClr val="142761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Category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29391" y="0"/>
            <a:ext cx="23546781" cy="10287000"/>
            <a:chOff x="0" y="0"/>
            <a:chExt cx="3139570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697854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397310" cy="8345391"/>
            <a:chOff x="0" y="0"/>
            <a:chExt cx="4318633" cy="2197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8633" cy="2197963"/>
            </a:xfrm>
            <a:custGeom>
              <a:avLst/>
              <a:gdLst/>
              <a:ahLst/>
              <a:cxnLst/>
              <a:rect l="l" t="t" r="r" b="b"/>
              <a:pathLst>
                <a:path w="4318633" h="2197963">
                  <a:moveTo>
                    <a:pt x="24079" y="0"/>
                  </a:moveTo>
                  <a:lnTo>
                    <a:pt x="4294554" y="0"/>
                  </a:lnTo>
                  <a:cubicBezTo>
                    <a:pt x="4307853" y="0"/>
                    <a:pt x="4318633" y="10781"/>
                    <a:pt x="4318633" y="24079"/>
                  </a:cubicBezTo>
                  <a:lnTo>
                    <a:pt x="4318633" y="2173884"/>
                  </a:lnTo>
                  <a:cubicBezTo>
                    <a:pt x="4318633" y="2180270"/>
                    <a:pt x="4316096" y="2186394"/>
                    <a:pt x="4311581" y="2190910"/>
                  </a:cubicBezTo>
                  <a:cubicBezTo>
                    <a:pt x="4307065" y="2195426"/>
                    <a:pt x="4300940" y="2197963"/>
                    <a:pt x="4294554" y="2197963"/>
                  </a:cubicBezTo>
                  <a:lnTo>
                    <a:pt x="24079" y="2197963"/>
                  </a:lnTo>
                  <a:cubicBezTo>
                    <a:pt x="10781" y="2197963"/>
                    <a:pt x="0" y="2187182"/>
                    <a:pt x="0" y="2173884"/>
                  </a:cubicBezTo>
                  <a:lnTo>
                    <a:pt x="0" y="24079"/>
                  </a:lnTo>
                  <a:cubicBezTo>
                    <a:pt x="0" y="10781"/>
                    <a:pt x="10781" y="0"/>
                    <a:pt x="24079" y="0"/>
                  </a:cubicBezTo>
                  <a:close/>
                </a:path>
              </a:pathLst>
            </a:custGeom>
            <a:solidFill>
              <a:srgbClr val="F3F7F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18633" cy="223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510194" y="-872547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0" y="0"/>
                </a:moveTo>
                <a:lnTo>
                  <a:pt x="6330224" y="0"/>
                </a:lnTo>
                <a:lnTo>
                  <a:pt x="6330224" y="6370036"/>
                </a:lnTo>
                <a:lnTo>
                  <a:pt x="0" y="637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2405370" y="-376919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6330224" y="0"/>
                </a:moveTo>
                <a:lnTo>
                  <a:pt x="0" y="0"/>
                </a:lnTo>
                <a:lnTo>
                  <a:pt x="0" y="6370037"/>
                </a:lnTo>
                <a:lnTo>
                  <a:pt x="6330224" y="6370037"/>
                </a:lnTo>
                <a:lnTo>
                  <a:pt x="63302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762147" y="2569277"/>
            <a:ext cx="3245291" cy="6990556"/>
          </a:xfrm>
          <a:custGeom>
            <a:avLst/>
            <a:gdLst/>
            <a:ahLst/>
            <a:cxnLst/>
            <a:rect l="l" t="t" r="r" b="b"/>
            <a:pathLst>
              <a:path w="3245291" h="6990556">
                <a:moveTo>
                  <a:pt x="0" y="0"/>
                </a:moveTo>
                <a:lnTo>
                  <a:pt x="3245291" y="0"/>
                </a:lnTo>
                <a:lnTo>
                  <a:pt x="3245291" y="6990556"/>
                </a:lnTo>
                <a:lnTo>
                  <a:pt x="0" y="6990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748418" y="2569277"/>
            <a:ext cx="3232679" cy="6990556"/>
          </a:xfrm>
          <a:custGeom>
            <a:avLst/>
            <a:gdLst/>
            <a:ahLst/>
            <a:cxnLst/>
            <a:rect l="l" t="t" r="r" b="b"/>
            <a:pathLst>
              <a:path w="3232679" h="6990556">
                <a:moveTo>
                  <a:pt x="0" y="0"/>
                </a:moveTo>
                <a:lnTo>
                  <a:pt x="3232679" y="0"/>
                </a:lnTo>
                <a:lnTo>
                  <a:pt x="3232679" y="6990556"/>
                </a:lnTo>
                <a:lnTo>
                  <a:pt x="0" y="6990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06658" y="2569277"/>
            <a:ext cx="3254986" cy="7019131"/>
          </a:xfrm>
          <a:custGeom>
            <a:avLst/>
            <a:gdLst/>
            <a:ahLst/>
            <a:cxnLst/>
            <a:rect l="l" t="t" r="r" b="b"/>
            <a:pathLst>
              <a:path w="3254986" h="7019131">
                <a:moveTo>
                  <a:pt x="0" y="0"/>
                </a:moveTo>
                <a:lnTo>
                  <a:pt x="3254985" y="0"/>
                </a:lnTo>
                <a:lnTo>
                  <a:pt x="3254985" y="7019131"/>
                </a:lnTo>
                <a:lnTo>
                  <a:pt x="0" y="70191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742693" y="2569277"/>
            <a:ext cx="3226977" cy="7019131"/>
          </a:xfrm>
          <a:custGeom>
            <a:avLst/>
            <a:gdLst/>
            <a:ahLst/>
            <a:cxnLst/>
            <a:rect l="l" t="t" r="r" b="b"/>
            <a:pathLst>
              <a:path w="3226977" h="7019131">
                <a:moveTo>
                  <a:pt x="0" y="0"/>
                </a:moveTo>
                <a:lnTo>
                  <a:pt x="3226977" y="0"/>
                </a:lnTo>
                <a:lnTo>
                  <a:pt x="3226977" y="7019131"/>
                </a:lnTo>
                <a:lnTo>
                  <a:pt x="0" y="70191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642414" y="1158448"/>
            <a:ext cx="5003172" cy="103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9"/>
              </a:lnSpc>
            </a:pPr>
            <a:r>
              <a:rPr lang="en-US" sz="6056">
                <a:solidFill>
                  <a:srgbClr val="142761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Add to Cart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29391" y="0"/>
            <a:ext cx="23546781" cy="10287000"/>
            <a:chOff x="0" y="0"/>
            <a:chExt cx="3139570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697854" y="0"/>
              <a:ext cx="15697854" cy="13716000"/>
            </a:xfrm>
            <a:custGeom>
              <a:avLst/>
              <a:gdLst/>
              <a:ahLst/>
              <a:cxnLst/>
              <a:rect l="l" t="t" r="r" b="b"/>
              <a:pathLst>
                <a:path w="15697854" h="13716000">
                  <a:moveTo>
                    <a:pt x="0" y="0"/>
                  </a:moveTo>
                  <a:lnTo>
                    <a:pt x="15697854" y="0"/>
                  </a:lnTo>
                  <a:lnTo>
                    <a:pt x="1569785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397310" cy="8345391"/>
            <a:chOff x="0" y="0"/>
            <a:chExt cx="4318633" cy="2197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8633" cy="2197963"/>
            </a:xfrm>
            <a:custGeom>
              <a:avLst/>
              <a:gdLst/>
              <a:ahLst/>
              <a:cxnLst/>
              <a:rect l="l" t="t" r="r" b="b"/>
              <a:pathLst>
                <a:path w="4318633" h="2197963">
                  <a:moveTo>
                    <a:pt x="24079" y="0"/>
                  </a:moveTo>
                  <a:lnTo>
                    <a:pt x="4294554" y="0"/>
                  </a:lnTo>
                  <a:cubicBezTo>
                    <a:pt x="4307853" y="0"/>
                    <a:pt x="4318633" y="10781"/>
                    <a:pt x="4318633" y="24079"/>
                  </a:cubicBezTo>
                  <a:lnTo>
                    <a:pt x="4318633" y="2173884"/>
                  </a:lnTo>
                  <a:cubicBezTo>
                    <a:pt x="4318633" y="2180270"/>
                    <a:pt x="4316096" y="2186394"/>
                    <a:pt x="4311581" y="2190910"/>
                  </a:cubicBezTo>
                  <a:cubicBezTo>
                    <a:pt x="4307065" y="2195426"/>
                    <a:pt x="4300940" y="2197963"/>
                    <a:pt x="4294554" y="2197963"/>
                  </a:cubicBezTo>
                  <a:lnTo>
                    <a:pt x="24079" y="2197963"/>
                  </a:lnTo>
                  <a:cubicBezTo>
                    <a:pt x="10781" y="2197963"/>
                    <a:pt x="0" y="2187182"/>
                    <a:pt x="0" y="2173884"/>
                  </a:cubicBezTo>
                  <a:lnTo>
                    <a:pt x="0" y="24079"/>
                  </a:lnTo>
                  <a:cubicBezTo>
                    <a:pt x="0" y="10781"/>
                    <a:pt x="10781" y="0"/>
                    <a:pt x="24079" y="0"/>
                  </a:cubicBezTo>
                  <a:close/>
                </a:path>
              </a:pathLst>
            </a:custGeom>
            <a:solidFill>
              <a:srgbClr val="F3F7F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18633" cy="223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510194" y="-872547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0" y="0"/>
                </a:moveTo>
                <a:lnTo>
                  <a:pt x="6330224" y="0"/>
                </a:lnTo>
                <a:lnTo>
                  <a:pt x="6330224" y="6370036"/>
                </a:lnTo>
                <a:lnTo>
                  <a:pt x="0" y="637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2405370" y="-376919"/>
            <a:ext cx="6330224" cy="6370037"/>
          </a:xfrm>
          <a:custGeom>
            <a:avLst/>
            <a:gdLst/>
            <a:ahLst/>
            <a:cxnLst/>
            <a:rect l="l" t="t" r="r" b="b"/>
            <a:pathLst>
              <a:path w="6330224" h="6370037">
                <a:moveTo>
                  <a:pt x="6330224" y="0"/>
                </a:moveTo>
                <a:lnTo>
                  <a:pt x="0" y="0"/>
                </a:lnTo>
                <a:lnTo>
                  <a:pt x="0" y="6370037"/>
                </a:lnTo>
                <a:lnTo>
                  <a:pt x="6330224" y="6370037"/>
                </a:lnTo>
                <a:lnTo>
                  <a:pt x="63302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72395" y="2312471"/>
            <a:ext cx="3301216" cy="7180389"/>
          </a:xfrm>
          <a:custGeom>
            <a:avLst/>
            <a:gdLst/>
            <a:ahLst/>
            <a:cxnLst/>
            <a:rect l="l" t="t" r="r" b="b"/>
            <a:pathLst>
              <a:path w="3301216" h="7180389">
                <a:moveTo>
                  <a:pt x="0" y="0"/>
                </a:moveTo>
                <a:lnTo>
                  <a:pt x="3301216" y="0"/>
                </a:lnTo>
                <a:lnTo>
                  <a:pt x="3301216" y="7180389"/>
                </a:lnTo>
                <a:lnTo>
                  <a:pt x="0" y="7180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642414" y="1158448"/>
            <a:ext cx="5003172" cy="103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9"/>
              </a:lnSpc>
            </a:pPr>
            <a:r>
              <a:rPr lang="en-US" sz="6056">
                <a:solidFill>
                  <a:srgbClr val="142761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You Cart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83522" y="3482824"/>
            <a:ext cx="9238512" cy="208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2389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menampilkan daftar produk yang telah dipilih pengguna, termasuk nama produk, harga, dan Quantity item.</a:t>
            </a:r>
          </a:p>
          <a:p>
            <a:pPr algn="l">
              <a:lnSpc>
                <a:spcPts val="3344"/>
              </a:lnSpc>
            </a:pPr>
            <a:endParaRPr lang="en-US" sz="2389">
              <a:solidFill>
                <a:srgbClr val="142761"/>
              </a:solidFill>
              <a:latin typeface="Amaranth"/>
              <a:ea typeface="Amaranth"/>
              <a:cs typeface="Amaranth"/>
              <a:sym typeface="Amaranth"/>
            </a:endParaRPr>
          </a:p>
          <a:p>
            <a:pPr marL="515796" lvl="1" indent="-257898" algn="l">
              <a:lnSpc>
                <a:spcPts val="3344"/>
              </a:lnSpc>
              <a:buFont typeface="Arial"/>
              <a:buChar char="•"/>
            </a:pPr>
            <a:r>
              <a:rPr lang="en-US" sz="2389">
                <a:solidFill>
                  <a:srgbClr val="142761"/>
                </a:solidFill>
                <a:latin typeface="Amaranth"/>
                <a:ea typeface="Amaranth"/>
                <a:cs typeface="Amaranth"/>
                <a:sym typeface="Amaranth"/>
              </a:rPr>
              <a:t>Checkout: Tombol yang mengarahkan pengguna ke halaman checkout untuk menyelesaikan pembelian.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83522" y="2741424"/>
            <a:ext cx="2636847" cy="60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3549">
                <a:solidFill>
                  <a:srgbClr val="142761"/>
                </a:solidFill>
                <a:latin typeface="Amaranth Bold"/>
                <a:ea typeface="Amaranth Bold"/>
                <a:cs typeface="Amaranth Bold"/>
                <a:sym typeface="Amaranth Bold"/>
              </a:rPr>
              <a:t>You Cart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375</Words>
  <Application>Microsoft Office PowerPoint</Application>
  <PresentationFormat>Custom</PresentationFormat>
  <Paragraphs>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Amaranth Bold</vt:lpstr>
      <vt:lpstr>Arial</vt:lpstr>
      <vt:lpstr>EFCO Brookshire</vt:lpstr>
      <vt:lpstr>Amaranth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 Aplikasi Penjualan Online “MISE NOVA”</dc:title>
  <dc:creator>POD-Admin-WDC, ID3P-LINFOX</dc:creator>
  <cp:lastModifiedBy>POD-Admin-WDC, ID3P-LINFOX</cp:lastModifiedBy>
  <cp:revision>2</cp:revision>
  <dcterms:created xsi:type="dcterms:W3CDTF">2006-08-16T00:00:00Z</dcterms:created>
  <dcterms:modified xsi:type="dcterms:W3CDTF">2024-07-14T15:58:21Z</dcterms:modified>
  <dc:identifier>DAGK2EbMepQ</dc:identifier>
</cp:coreProperties>
</file>